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4"/>
  </p:handoutMasterIdLst>
  <p:sldIdLst>
    <p:sldId id="273" r:id="rId2"/>
    <p:sldId id="274" r:id="rId3"/>
    <p:sldId id="275" r:id="rId4"/>
    <p:sldId id="276" r:id="rId5"/>
    <p:sldId id="256" r:id="rId6"/>
    <p:sldId id="257" r:id="rId7"/>
    <p:sldId id="286" r:id="rId8"/>
    <p:sldId id="258" r:id="rId9"/>
    <p:sldId id="259" r:id="rId10"/>
    <p:sldId id="260" r:id="rId11"/>
    <p:sldId id="290" r:id="rId12"/>
    <p:sldId id="261" r:id="rId13"/>
    <p:sldId id="262" r:id="rId14"/>
    <p:sldId id="284" r:id="rId15"/>
    <p:sldId id="263" r:id="rId16"/>
    <p:sldId id="264" r:id="rId17"/>
    <p:sldId id="265" r:id="rId18"/>
    <p:sldId id="266" r:id="rId19"/>
    <p:sldId id="285" r:id="rId20"/>
    <p:sldId id="289" r:id="rId21"/>
    <p:sldId id="281" r:id="rId22"/>
    <p:sldId id="287" r:id="rId23"/>
    <p:sldId id="288" r:id="rId24"/>
    <p:sldId id="268" r:id="rId25"/>
    <p:sldId id="267" r:id="rId26"/>
    <p:sldId id="269" r:id="rId27"/>
    <p:sldId id="270" r:id="rId28"/>
    <p:sldId id="272" r:id="rId29"/>
    <p:sldId id="277" r:id="rId30"/>
    <p:sldId id="278" r:id="rId31"/>
    <p:sldId id="280" r:id="rId32"/>
    <p:sldId id="27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3166A-6133-4F6F-8192-B8DEB689B7DC}" type="datetimeFigureOut">
              <a:rPr lang="en-US" smtClean="0"/>
              <a:t>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DC470-3560-4BE7-9E4B-4834EB580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388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C4F864-BDC8-4A48-9E25-560040F352E3}" type="datetimeFigureOut">
              <a:rPr lang="en-US" smtClean="0"/>
              <a:pPr/>
              <a:t>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3811E3-1216-364D-9809-2B7DC47849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ng.com/videos/search?q=energy+transfer+within+the+atmosphere&amp;&amp;view=detail&amp;mid=37333E3BE5498C74FE7637333E3BE5498C74FE76&amp;&amp;FORM=VRDGAR&amp;ru=%2Fvideos%2Fsearch%3Fq%3Denergy%2Btransfer%2Bwithin%2Bthe%2Batmosphere%26FORM%3DHDRSC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TvqIijqvT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ng.com/videos/search?q=rising+sea+levels+submerging+pacfic+islands&amp;&amp;view=detail&amp;mid=039A70F2B5C859E8DEB1039A70F2B5C859E8DEB1&amp;&amp;FORM=VDRVR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ng.com/videos/search?q=convection+in+the+atmosphere&amp;&amp;view=detail&amp;mid=916918DCA1A35E5B3804916918DCA1A35E5B3804&amp;FORM=VRDGA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Heating of Our Atmosphere: Energy Unit</a:t>
            </a:r>
            <a:endParaRPr lang="en-US" dirty="0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20" y="1976755"/>
            <a:ext cx="8839200" cy="45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999699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Surface Absorb or Reflect amount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depends </a:t>
            </a:r>
            <a:r>
              <a:rPr lang="en-US" sz="3600" dirty="0"/>
              <a:t>on</a:t>
            </a:r>
            <a:r>
              <a:rPr lang="en-US" sz="3600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600" dirty="0" smtClean="0"/>
              <a:t>Angle </a:t>
            </a:r>
            <a:r>
              <a:rPr lang="en-US" sz="3600" dirty="0"/>
              <a:t>of incidence</a:t>
            </a:r>
            <a:endParaRPr lang="en-US" sz="3200" dirty="0"/>
          </a:p>
          <a:p>
            <a:pPr lvl="1"/>
            <a:r>
              <a:rPr lang="en-US" sz="3200" dirty="0"/>
              <a:t>Low angle = more reflected</a:t>
            </a:r>
            <a:endParaRPr lang="en-US" sz="2800" dirty="0"/>
          </a:p>
          <a:p>
            <a:pPr lvl="1"/>
            <a:r>
              <a:rPr lang="en-US" sz="3200" dirty="0"/>
              <a:t>High angle = more absorbed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/>
              <a:t>Surface color</a:t>
            </a:r>
            <a:endParaRPr lang="en-US" sz="3200" dirty="0"/>
          </a:p>
          <a:p>
            <a:pPr lvl="1"/>
            <a:r>
              <a:rPr lang="en-US" sz="3200" dirty="0"/>
              <a:t>Light = more reflected</a:t>
            </a:r>
            <a:endParaRPr lang="en-US" sz="2800" dirty="0"/>
          </a:p>
          <a:p>
            <a:pPr lvl="1"/>
            <a:r>
              <a:rPr lang="en-US" sz="3200" dirty="0"/>
              <a:t>Dark = more absorbed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/>
              <a:t>Surface texture</a:t>
            </a:r>
            <a:endParaRPr lang="en-US" sz="3200" dirty="0"/>
          </a:p>
          <a:p>
            <a:pPr lvl="1"/>
            <a:r>
              <a:rPr lang="en-US" sz="3200" dirty="0"/>
              <a:t>Smooth = more reflected</a:t>
            </a:r>
            <a:endParaRPr lang="en-US" sz="2800" dirty="0"/>
          </a:p>
          <a:p>
            <a:pPr lvl="1"/>
            <a:r>
              <a:rPr lang="en-US" sz="3200" dirty="0"/>
              <a:t>Rough = more absorbed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676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http://www.bing.com/videos/search?q=energy+transfer+within+the+atmosphere&amp;&amp;view=detail&amp;mid=37333E3BE5498C74FE7637333E3BE5498C74FE76&amp;&amp;FORM=VRDGAR&amp;ru=%2Fvideos%2Fsearch%3Fq%3Denergy%2Btransfer%2Bwithin%2Bthe%2Batmosphere%26FORM%3DHDRSC3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3280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Greenhouse Effect Notes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47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Greenhouse effect = the trapping of long wavelength (infrared) radiation given off by Earth.</a:t>
            </a:r>
          </a:p>
          <a:p>
            <a:pPr lvl="0"/>
            <a:r>
              <a:rPr lang="en-US" sz="3200" dirty="0"/>
              <a:t>Greenhouse gases = carbon dioxide CO</a:t>
            </a:r>
            <a:r>
              <a:rPr lang="en-US" sz="3200" baseline="-25000" dirty="0"/>
              <a:t>2</a:t>
            </a:r>
            <a:r>
              <a:rPr lang="en-US" sz="3200" dirty="0"/>
              <a:t>, water vapor, methane.</a:t>
            </a:r>
          </a:p>
          <a:p>
            <a:pPr lvl="1"/>
            <a:r>
              <a:rPr lang="en-US" sz="3200" dirty="0"/>
              <a:t>They trap infrared waves in the atmosphere.</a:t>
            </a:r>
          </a:p>
          <a:p>
            <a:pPr lvl="0"/>
            <a:r>
              <a:rPr lang="en-US" sz="3200" dirty="0"/>
              <a:t>Result = warmer temperatures, </a:t>
            </a:r>
            <a:r>
              <a:rPr lang="en-US" sz="3200" dirty="0" smtClean="0"/>
              <a:t>a.k.a. </a:t>
            </a:r>
            <a:r>
              <a:rPr lang="en-US" sz="3200" dirty="0"/>
              <a:t>global warming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7729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>
                <a:hlinkClick r:id="rId2"/>
              </a:rPr>
              <a:t>https://www.youtube.com/watch?v=sTvqIijqvTg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951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Some consequences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sz="3200" dirty="0"/>
              <a:t>Sea level rises as ice caps and glaciers melt</a:t>
            </a:r>
          </a:p>
          <a:p>
            <a:pPr lvl="1"/>
            <a:r>
              <a:rPr lang="en-US" sz="3200" dirty="0"/>
              <a:t>Deserts can move or grow</a:t>
            </a:r>
          </a:p>
          <a:p>
            <a:pPr lvl="1"/>
            <a:r>
              <a:rPr lang="en-US" sz="3200" dirty="0"/>
              <a:t>Hurricanes are more frequent</a:t>
            </a:r>
          </a:p>
          <a:p>
            <a:pPr lvl="1"/>
            <a:r>
              <a:rPr lang="en-US" sz="3200" dirty="0"/>
              <a:t>Ocean currents change as ice melt influences convection cells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749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Greenhouse Effect on Earth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" b="587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59334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radiation waves to the diagram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114" y="1724179"/>
            <a:ext cx="6463395" cy="34690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3369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House Effect… literally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691" y="1641584"/>
            <a:ext cx="6917690" cy="44085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6831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1.bp.blogspot.com/-7GUB_7F149A/VUyiZlkQ9UI/AAAAAAAAQQc/bet3oQNhfNg/s1600/co2_800k_zo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27067" cy="694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11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Energy Transfer (3 types)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Radiation = transfer through electromagnetic waves, example = sunlight</a:t>
            </a:r>
          </a:p>
          <a:p>
            <a:r>
              <a:rPr lang="en-US" sz="3200" dirty="0" smtClean="0"/>
              <a:t>Conduction = transfer through contact with hot materials, </a:t>
            </a:r>
          </a:p>
          <a:p>
            <a:pPr lvl="1"/>
            <a:r>
              <a:rPr lang="en-US" sz="3200" dirty="0" smtClean="0"/>
              <a:t>Example 1 = touching a hot stove burner will burn your hand</a:t>
            </a:r>
          </a:p>
          <a:p>
            <a:pPr lvl="1"/>
            <a:r>
              <a:rPr lang="en-US" sz="3200" dirty="0" smtClean="0"/>
              <a:t>Example 2 = if one end of a metal pole is heated, the heat will spread through the pole</a:t>
            </a:r>
            <a:endParaRPr lang="en-US" sz="32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http://www.bing.com/videos/search?q=rising+sea+levels+submerging+pacfic+islands&amp;&amp;view=detail&amp;mid=039A70F2B5C859E8DEB1039A70F2B5C859E8DEB1&amp;&amp;FORM=VDRVRV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7107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factors:  Specific Heat of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= the quantity of heat needed to raise the temp of 1 gram of a substance by 1° C.</a:t>
            </a:r>
          </a:p>
          <a:p>
            <a:r>
              <a:rPr lang="en-US" sz="3200" dirty="0" smtClean="0"/>
              <a:t>= the resistance of a material to heating or cooling</a:t>
            </a:r>
          </a:p>
          <a:p>
            <a:r>
              <a:rPr lang="en-US" sz="3200" dirty="0" smtClean="0"/>
              <a:t>High specific heat means it is slow to heat (or cool) because it needs to gain (or lose) lots of energy to change temp.</a:t>
            </a:r>
            <a:endParaRPr lang="en-US" sz="32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Heat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Liquid water has the highest specific heat (4.18). So water heats/cools slowly.</a:t>
            </a:r>
          </a:p>
          <a:p>
            <a:r>
              <a:rPr lang="en-US" sz="3200" dirty="0" smtClean="0"/>
              <a:t>Result for climate = locations near large bodies of water, like coastal cities, have more moderate, less extreme temperatures. Inland (continental) cities have more extreme temp. changes.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95210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ESRT p.1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4" descr="Specific%20Heats%20of%20Common%20Materia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87552"/>
            <a:ext cx="7848600" cy="555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7741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Insolation and Temperature Notes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568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Insolation Timing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/>
              <a:t>Although most intense daily insolation is at solar noon, highest temperature comes a couple hours after.</a:t>
            </a:r>
          </a:p>
          <a:p>
            <a:pPr lvl="0"/>
            <a:r>
              <a:rPr lang="en-US" sz="3200" dirty="0"/>
              <a:t>Although most intense seasonal insolation is June 21, highest temperature comes in July.</a:t>
            </a:r>
          </a:p>
          <a:p>
            <a:pPr lvl="0"/>
            <a:r>
              <a:rPr lang="en-US" sz="3200" dirty="0"/>
              <a:t>There is always a lag between insolation and temperature. Insolation changes 1</a:t>
            </a:r>
            <a:r>
              <a:rPr lang="en-US" sz="3200" baseline="30000" dirty="0"/>
              <a:t>st</a:t>
            </a:r>
            <a:r>
              <a:rPr lang="en-US" sz="3200" dirty="0"/>
              <a:t> and then temperature follows.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809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/>
              <a:t>“temperature range” means the difference between the highest and lowest temps.</a:t>
            </a:r>
          </a:p>
          <a:p>
            <a:pPr lvl="0"/>
            <a:r>
              <a:rPr lang="en-US" sz="3200" dirty="0"/>
              <a:t>Temperature measures the energy level of molecules.</a:t>
            </a:r>
          </a:p>
          <a:p>
            <a:pPr lvl="1"/>
            <a:r>
              <a:rPr lang="en-US" sz="3200" dirty="0"/>
              <a:t>Hot = fast-moving molecules</a:t>
            </a:r>
          </a:p>
          <a:p>
            <a:pPr lvl="1"/>
            <a:r>
              <a:rPr lang="en-US" sz="3200" dirty="0"/>
              <a:t>Cold = slow-moving molecules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62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Conversions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/>
              <a:t>Temperature is measured in Celsius (C), Fahrenheit (F), and Kelvin (K). </a:t>
            </a:r>
          </a:p>
          <a:p>
            <a:pPr lvl="1"/>
            <a:r>
              <a:rPr lang="en-US" sz="3200" dirty="0"/>
              <a:t>Scales on ESRT p.13. Convert by moving horizontally between scales.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28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5" name="Picture 5" descr="Temper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900" y="0"/>
            <a:ext cx="4648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379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74617"/>
            <a:ext cx="8503920" cy="5140037"/>
          </a:xfrm>
        </p:spPr>
        <p:txBody>
          <a:bodyPr>
            <a:noAutofit/>
          </a:bodyPr>
          <a:lstStyle/>
          <a:p>
            <a:r>
              <a:rPr lang="en-US" sz="3200" dirty="0" smtClean="0"/>
              <a:t>Evaporation = liquid to gas</a:t>
            </a:r>
          </a:p>
          <a:p>
            <a:pPr lvl="1"/>
            <a:r>
              <a:rPr lang="en-US" sz="3000" dirty="0" smtClean="0"/>
              <a:t>Molecules absorb/gain energy (aka vaporization)</a:t>
            </a:r>
          </a:p>
          <a:p>
            <a:pPr lvl="1"/>
            <a:r>
              <a:rPr lang="en-US" sz="3000" dirty="0" smtClean="0"/>
              <a:t>At 100 C or 212 F, water will boil and evaporate.</a:t>
            </a:r>
          </a:p>
          <a:p>
            <a:r>
              <a:rPr lang="en-US" sz="3200" dirty="0" smtClean="0"/>
              <a:t>Condensation = gas to liquid</a:t>
            </a:r>
          </a:p>
          <a:p>
            <a:pPr lvl="1"/>
            <a:r>
              <a:rPr lang="en-US" sz="3000" dirty="0" smtClean="0"/>
              <a:t>Molecules release/lose energy</a:t>
            </a:r>
          </a:p>
          <a:p>
            <a:r>
              <a:rPr lang="en-US" sz="3200" dirty="0" smtClean="0"/>
              <a:t>Sublimation = direct change from solid to gas with no liquid state between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Convection = transfer by movement of fluids (gas or liquid) caused by density differences</a:t>
            </a:r>
          </a:p>
          <a:p>
            <a:pPr lvl="1"/>
            <a:r>
              <a:rPr lang="en-US" sz="3200" dirty="0" smtClean="0"/>
              <a:t>Hot fluid is less dense and rises; then it expands and cools; then cool fluid sinks. Cycle continues.</a:t>
            </a:r>
          </a:p>
          <a:p>
            <a:pPr lvl="1"/>
            <a:r>
              <a:rPr lang="en-US" sz="3200" dirty="0" smtClean="0"/>
              <a:t>Example 1 = warming the water inside a pot</a:t>
            </a:r>
          </a:p>
          <a:p>
            <a:pPr lvl="1"/>
            <a:r>
              <a:rPr lang="en-US" sz="3200" dirty="0" smtClean="0"/>
              <a:t>Example 2 = warming air in a room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Melt = solid to liquid</a:t>
            </a:r>
          </a:p>
          <a:p>
            <a:pPr lvl="1"/>
            <a:r>
              <a:rPr lang="en-US" sz="3200" dirty="0" smtClean="0"/>
              <a:t>Molecules gain energy</a:t>
            </a:r>
          </a:p>
          <a:p>
            <a:pPr lvl="1"/>
            <a:r>
              <a:rPr lang="en-US" sz="3200" dirty="0" smtClean="0"/>
              <a:t>Water melts above 0 C or 32 F</a:t>
            </a:r>
          </a:p>
          <a:p>
            <a:r>
              <a:rPr lang="en-US" sz="3200" dirty="0" smtClean="0"/>
              <a:t>Freeze = liquid to solid</a:t>
            </a:r>
          </a:p>
          <a:p>
            <a:pPr lvl="1"/>
            <a:r>
              <a:rPr lang="en-US" sz="3200" dirty="0" smtClean="0"/>
              <a:t>Molecules lose energy</a:t>
            </a:r>
          </a:p>
          <a:p>
            <a:pPr lvl="1"/>
            <a:r>
              <a:rPr lang="en-US" sz="3200" dirty="0" smtClean="0"/>
              <a:t>Water freezes below 0 C or 32 F</a:t>
            </a:r>
          </a:p>
          <a:p>
            <a:r>
              <a:rPr lang="en-US" sz="3200" dirty="0" smtClean="0"/>
              <a:t>Melting point = freezing point temperature</a:t>
            </a:r>
          </a:p>
          <a:p>
            <a:endParaRPr lang="en-US" sz="32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ESRT p.1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5" descr="Properties%20of%20Wat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28775"/>
            <a:ext cx="8534400" cy="366553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Water cycle </a:t>
            </a:r>
          </a:p>
          <a:p>
            <a:r>
              <a:rPr lang="en-US" dirty="0" smtClean="0"/>
              <a:t>Transpiration = water vapor being released by plants</a:t>
            </a:r>
          </a:p>
        </p:txBody>
      </p:sp>
      <p:pic>
        <p:nvPicPr>
          <p:cNvPr id="1026" name="Picture 2" descr="http://www.enchantedlearning.com/wgifs/Watercyc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5955" y="2553272"/>
            <a:ext cx="5739284" cy="38854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Convection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0235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8">
              <a:buNone/>
            </a:pPr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2667000" y="1524000"/>
            <a:ext cx="3505200" cy="4038600"/>
          </a:xfrm>
          <a:prstGeom prst="can">
            <a:avLst>
              <a:gd name="adj" fmla="val 1314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-Turn Arrow 24"/>
          <p:cNvSpPr/>
          <p:nvPr/>
        </p:nvSpPr>
        <p:spPr>
          <a:xfrm>
            <a:off x="4495800" y="2133600"/>
            <a:ext cx="1447800" cy="838200"/>
          </a:xfrm>
          <a:prstGeom prst="uturnArrow">
            <a:avLst>
              <a:gd name="adj1" fmla="val 26653"/>
              <a:gd name="adj2" fmla="val 25000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4191000" y="3048000"/>
            <a:ext cx="484632" cy="1905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U-Turn Arrow 26"/>
          <p:cNvSpPr/>
          <p:nvPr/>
        </p:nvSpPr>
        <p:spPr>
          <a:xfrm flipH="1">
            <a:off x="2895600" y="2133600"/>
            <a:ext cx="1447800" cy="87782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2895600" y="2819400"/>
            <a:ext cx="484632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5486400" y="2971800"/>
            <a:ext cx="484632" cy="1752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U-Turn Arrow 29"/>
          <p:cNvSpPr/>
          <p:nvPr/>
        </p:nvSpPr>
        <p:spPr>
          <a:xfrm flipV="1">
            <a:off x="3048000" y="4648200"/>
            <a:ext cx="1295400" cy="838200"/>
          </a:xfrm>
          <a:prstGeom prst="uturnArrow">
            <a:avLst>
              <a:gd name="adj1" fmla="val 25000"/>
              <a:gd name="adj2" fmla="val 19215"/>
              <a:gd name="adj3" fmla="val 25001"/>
              <a:gd name="adj4" fmla="val 43750"/>
              <a:gd name="adj5" fmla="val 601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U-Turn Arrow 32"/>
          <p:cNvSpPr/>
          <p:nvPr/>
        </p:nvSpPr>
        <p:spPr>
          <a:xfrm flipH="1" flipV="1">
            <a:off x="4419600" y="4800600"/>
            <a:ext cx="1447800" cy="646176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Flowchart: Sort 33"/>
          <p:cNvSpPr/>
          <p:nvPr/>
        </p:nvSpPr>
        <p:spPr>
          <a:xfrm>
            <a:off x="4191000" y="5638800"/>
            <a:ext cx="457200" cy="914400"/>
          </a:xfrm>
          <a:prstGeom prst="flowChartSor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5760" rIns="36576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Incoming Energy Notes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" y="1651636"/>
            <a:ext cx="8940800" cy="486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2697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Sources of Energy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Most important = Sun (external source)</a:t>
            </a:r>
          </a:p>
          <a:p>
            <a:pPr lvl="0"/>
            <a:r>
              <a:rPr lang="en-US" sz="3200" dirty="0"/>
              <a:t>Small internal sources include radioactive decay and residual (left-over) heat from formation of Earth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24923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http://www.bing.com/videos/search?q=convection+in+the+atmosphere&amp;&amp;view=detail&amp;mid=916918DCA1A35E5B3804916918DCA1A35E5B3804&amp;FORM=VRDGAR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4696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Heat Budget: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Heat Budget: refers to how much energy enters and leaves Earth’s atmosphere</a:t>
            </a:r>
          </a:p>
          <a:p>
            <a:pPr lvl="0"/>
            <a:r>
              <a:rPr lang="en-US" sz="3200" dirty="0"/>
              <a:t>Incoming energy (“energy in”) = insolation, with highest intensity being visible light</a:t>
            </a:r>
          </a:p>
          <a:p>
            <a:pPr lvl="0"/>
            <a:r>
              <a:rPr lang="en-US" sz="3200" dirty="0"/>
              <a:t>Outgoing energy (“energy out”) = radiation that Earth gives off = infrared (heat) = “terrestrial radiation”</a:t>
            </a:r>
          </a:p>
          <a:p>
            <a:pPr lvl="0"/>
            <a:r>
              <a:rPr lang="en-US" sz="3200" dirty="0"/>
              <a:t>Equilibrium means it is in balance with energy in = energy out, and climate is stable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120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Incoming energy can be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500" dirty="0"/>
              <a:t>Absorbed by air, clouds or surface</a:t>
            </a:r>
          </a:p>
          <a:p>
            <a:pPr lvl="1"/>
            <a:r>
              <a:rPr lang="en-US" sz="3200" dirty="0"/>
              <a:t>A good absorber is also a good radiator. So an object that quickly absorbs heat (like the black can) will also quickly lose or radiate the heat.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/>
              <a:t>Reflected (meaning it bounces off unchanged) by clouds or surface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500" dirty="0"/>
              <a:t>Refracted as light travels through different density materials (this bends/changes the light)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59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868</TotalTime>
  <Words>794</Words>
  <Application>Microsoft Office PowerPoint</Application>
  <PresentationFormat>On-screen Show (4:3)</PresentationFormat>
  <Paragraphs>101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Calibri</vt:lpstr>
      <vt:lpstr>Georgia</vt:lpstr>
      <vt:lpstr>Wingdings</vt:lpstr>
      <vt:lpstr>Wingdings 2</vt:lpstr>
      <vt:lpstr>Civic</vt:lpstr>
      <vt:lpstr> Heating of Our Atmosphere: Energy Unit</vt:lpstr>
      <vt:lpstr>Heat Energy Transfer (3 types)</vt:lpstr>
      <vt:lpstr>PowerPoint Presentation</vt:lpstr>
      <vt:lpstr>Convection Cells</vt:lpstr>
      <vt:lpstr>Incoming Energy Notes </vt:lpstr>
      <vt:lpstr>Sources of Energy:</vt:lpstr>
      <vt:lpstr>PowerPoint Presentation</vt:lpstr>
      <vt:lpstr>Heat Budget: </vt:lpstr>
      <vt:lpstr>Incoming energy can be:</vt:lpstr>
      <vt:lpstr>Surface Absorb or Reflect amount  depends on:</vt:lpstr>
      <vt:lpstr>PowerPoint Presentation</vt:lpstr>
      <vt:lpstr>Greenhouse Effect Notes  </vt:lpstr>
      <vt:lpstr>PowerPoint Presentation</vt:lpstr>
      <vt:lpstr>PowerPoint Presentation</vt:lpstr>
      <vt:lpstr>Some consequences:</vt:lpstr>
      <vt:lpstr>Greenhouse Effect on Earth</vt:lpstr>
      <vt:lpstr>Add radiation waves to the diagram</vt:lpstr>
      <vt:lpstr>Green House Effect… literally</vt:lpstr>
      <vt:lpstr>PowerPoint Presentation</vt:lpstr>
      <vt:lpstr>PowerPoint Presentation</vt:lpstr>
      <vt:lpstr>Other factors:  Specific Heat of Materials</vt:lpstr>
      <vt:lpstr>Specific Heat Continued…</vt:lpstr>
      <vt:lpstr>ESRT p.1</vt:lpstr>
      <vt:lpstr>Insolation and Temperature Notes </vt:lpstr>
      <vt:lpstr>Insolation Timing</vt:lpstr>
      <vt:lpstr>Temperature</vt:lpstr>
      <vt:lpstr>Temperature Conversions</vt:lpstr>
      <vt:lpstr>PowerPoint Presentation</vt:lpstr>
      <vt:lpstr>Phase Changes</vt:lpstr>
      <vt:lpstr>Phase Changes</vt:lpstr>
      <vt:lpstr>ESRT p.1</vt:lpstr>
      <vt:lpstr>Water Cycle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Energy Notes</dc:title>
  <dc:creator>Damon Price</dc:creator>
  <cp:lastModifiedBy>CHAD JONES</cp:lastModifiedBy>
  <cp:revision>34</cp:revision>
  <cp:lastPrinted>2013-12-13T18:13:23Z</cp:lastPrinted>
  <dcterms:created xsi:type="dcterms:W3CDTF">2012-12-15T21:56:39Z</dcterms:created>
  <dcterms:modified xsi:type="dcterms:W3CDTF">2020-01-03T15:52:29Z</dcterms:modified>
</cp:coreProperties>
</file>